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+qomCYo6mr9SIf9CoamzBdmll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Kellerman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02" autoAdjust="0"/>
  </p:normalViewPr>
  <p:slideViewPr>
    <p:cSldViewPr snapToGrid="0">
      <p:cViewPr varScale="1">
        <p:scale>
          <a:sx n="70" d="100"/>
          <a:sy n="70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1T20:56:54.388" idx="2">
    <p:pos x="528" y="1150"/>
    <p:text>Auch hier nur beispielhafte Nennung bei der Vorstellung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cRfTR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eabcbe1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beabcbe1b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dirty="0"/>
              <a:t/>
            </a:r>
            <a:br>
              <a:rPr lang="de-DE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2beabcbe1b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94ca8f5ce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Peer </a:t>
            </a:r>
            <a:r>
              <a:rPr lang="de-DE" dirty="0" err="1"/>
              <a:t>to</a:t>
            </a:r>
            <a:r>
              <a:rPr lang="de-DE" dirty="0"/>
              <a:t> Peer Monitoring (strukturierter Austausch zwischen ratsuchenden und </a:t>
            </a:r>
            <a:r>
              <a:rPr lang="de-DE" dirty="0" err="1"/>
              <a:t>ratgebenden</a:t>
            </a:r>
            <a:r>
              <a:rPr lang="de-DE" dirty="0"/>
              <a:t> Personen zu Berufswegen in Public </a:t>
            </a:r>
            <a:r>
              <a:rPr lang="de-DE" dirty="0" err="1"/>
              <a:t>Health</a:t>
            </a:r>
            <a:r>
              <a:rPr lang="de-DE" dirty="0"/>
              <a:t>)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Steckbriefe Projekt (Steckbriefe zu verschiedenen Berufswegen im ÖGD) und Mapping /systematische Übersicht überregionaler Public-</a:t>
            </a:r>
            <a:r>
              <a:rPr lang="de-DE" dirty="0" err="1"/>
              <a:t>Health</a:t>
            </a:r>
            <a:r>
              <a:rPr lang="de-DE" dirty="0"/>
              <a:t>-Akteure (AG Berufswege)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Veröffentlichungen, z.B. ÖGD-</a:t>
            </a:r>
            <a:r>
              <a:rPr lang="de-DE" dirty="0" err="1"/>
              <a:t>Studisurvey</a:t>
            </a:r>
            <a:r>
              <a:rPr lang="de-DE" dirty="0"/>
              <a:t> (empirische Untersuchung zur Attraktivität des Öffentlichen Gesundheitsdienstes (ÖGD) als potenzieller Arbeitgeber aus Sicht von Studierenden, unter Mitarbeit von Personen aus dem NÖG)</a:t>
            </a:r>
            <a:endParaRPr dirty="0"/>
          </a:p>
        </p:txBody>
      </p:sp>
      <p:sp>
        <p:nvSpPr>
          <p:cNvPr id="105" name="Google Shape;105;g2194ca8f5c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/>
              <a:t>Bezug zum Thema des Workshops herstellen</a:t>
            </a:r>
            <a:endParaRPr/>
          </a:p>
          <a:p>
            <a:pPr marL="457200" lvl="0" indent="-2730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700"/>
              <a:buChar char="-"/>
            </a:pPr>
            <a:r>
              <a:rPr lang="de-DE" sz="130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13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aktive Förderung von Inter- und Transdisziplinarität in der öffentlichen Gesundheit</a:t>
            </a:r>
            <a:r>
              <a:rPr lang="de-DE" sz="1300">
                <a:latin typeface="Arial"/>
                <a:ea typeface="Arial"/>
                <a:cs typeface="Arial"/>
                <a:sym typeface="Arial"/>
              </a:rPr>
              <a:t>, durch Etablierung und Institutionalisierung entsprechender Strukturen und Netzwerken 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-"/>
            </a:pPr>
            <a:r>
              <a:rPr lang="de-DE" sz="130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13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nachhaltige Stärkung des öffentlichen Gesundheitsdienstes (ÖGD), </a:t>
            </a:r>
            <a:r>
              <a:rPr lang="de-DE" sz="1300">
                <a:latin typeface="Arial"/>
                <a:ea typeface="Arial"/>
                <a:cs typeface="Arial"/>
                <a:sym typeface="Arial"/>
              </a:rPr>
              <a:t>damit interdisziplinär arbeitende Public-Health-Fachkräfte die Spannbreite an ÖGD-Aufgaben realisieren und mitgestalten 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94ca8f5ce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194ca8f5c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beabcbe1b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78" y="254000"/>
            <a:ext cx="7363358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beabcbe1b6_0_6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374277" y="5444398"/>
            <a:ext cx="3362024" cy="11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beabcbe1b6_0_6"/>
          <p:cNvSpPr txBox="1"/>
          <p:nvPr/>
        </p:nvSpPr>
        <p:spPr>
          <a:xfrm>
            <a:off x="469375" y="2600675"/>
            <a:ext cx="11161200" cy="235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dirty="0" smtClean="0">
                <a:solidFill>
                  <a:srgbClr val="0497A7"/>
                </a:solidFill>
              </a:rPr>
              <a:t>[Veranstaltung] </a:t>
            </a: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HERZLICH WILLKOMMEN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[Veranstaltungsort], [Datum – Uhrzeit]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g2beabcbe1b6_0_6"/>
          <p:cNvCxnSpPr/>
          <p:nvPr/>
        </p:nvCxnSpPr>
        <p:spPr>
          <a:xfrm>
            <a:off x="469369" y="2292578"/>
            <a:ext cx="1795200" cy="0"/>
          </a:xfrm>
          <a:prstGeom prst="straightConnector1">
            <a:avLst/>
          </a:prstGeom>
          <a:noFill/>
          <a:ln w="38100" cap="flat" cmpd="sng">
            <a:solidFill>
              <a:srgbClr val="0497A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97A7"/>
              </a:buClr>
              <a:buSzPts val="4400"/>
              <a:buFont typeface="Arial"/>
              <a:buNone/>
            </a:pPr>
            <a:r>
              <a:rPr lang="de-DE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Wir fördern…</a:t>
            </a:r>
            <a:endParaRPr b="1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latin typeface="Arial"/>
                <a:ea typeface="Arial"/>
                <a:cs typeface="Arial"/>
                <a:sym typeface="Arial"/>
              </a:rPr>
              <a:t>unter Anderem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Nachwuchsfachkräfte im Bereich der </a:t>
            </a:r>
            <a:r>
              <a:rPr lang="de-DE" sz="20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Öffentlichen</a:t>
            </a:r>
            <a:r>
              <a:rPr lang="de-DE" sz="2000">
                <a:latin typeface="Arial"/>
                <a:ea typeface="Arial"/>
                <a:cs typeface="Arial"/>
                <a:sym typeface="Arial"/>
              </a:rPr>
              <a:t> Gesundheit  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Beteiligung von Nachwuchsperspektiven</a:t>
            </a:r>
            <a:r>
              <a:rPr lang="de-DE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>
                <a:latin typeface="Arial"/>
                <a:ea typeface="Arial"/>
                <a:cs typeface="Arial"/>
                <a:sym typeface="Arial"/>
              </a:rPr>
              <a:t>in politischen Gremien, Debatten und Entscheidungen  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97A7"/>
              </a:buClr>
              <a:buSzPts val="2000"/>
              <a:buChar char="•"/>
            </a:pP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Gegenseitigen Wissens- und Erfahrungstransfer </a:t>
            </a:r>
            <a:r>
              <a:rPr lang="de-DE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Gemeinsame Projektarbeiten, Stellungnahmen und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Initiativen zu fachlichen Themen und politischem Diskurs</a:t>
            </a:r>
            <a:endParaRPr sz="2000" b="1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(...)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de-DE" sz="2000">
                <a:latin typeface="Arial"/>
                <a:ea typeface="Arial"/>
                <a:cs typeface="Arial"/>
                <a:sym typeface="Arial"/>
              </a:rPr>
              <a:t> 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3"/>
          <p:cNvCxnSpPr/>
          <p:nvPr/>
        </p:nvCxnSpPr>
        <p:spPr>
          <a:xfrm>
            <a:off x="271244" y="1551253"/>
            <a:ext cx="1795300" cy="0"/>
          </a:xfrm>
          <a:prstGeom prst="straightConnector1">
            <a:avLst/>
          </a:prstGeom>
          <a:noFill/>
          <a:ln w="38100" cap="flat" cmpd="sng">
            <a:solidFill>
              <a:srgbClr val="0497A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259" y="5843017"/>
            <a:ext cx="3904497" cy="74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94ca8f5ce_0_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97A7"/>
              </a:buClr>
              <a:buSzPts val="4400"/>
              <a:buFont typeface="Arial"/>
              <a:buNone/>
            </a:pPr>
            <a:r>
              <a:rPr lang="de-DE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Wir fördern…</a:t>
            </a:r>
            <a:endParaRPr b="1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g2194ca8f5ce_0_38"/>
          <p:cNvCxnSpPr/>
          <p:nvPr/>
        </p:nvCxnSpPr>
        <p:spPr>
          <a:xfrm>
            <a:off x="271244" y="1551253"/>
            <a:ext cx="1795200" cy="0"/>
          </a:xfrm>
          <a:prstGeom prst="straightConnector1">
            <a:avLst/>
          </a:prstGeom>
          <a:noFill/>
          <a:ln w="38100" cap="flat" cmpd="sng">
            <a:solidFill>
              <a:srgbClr val="0497A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g2194ca8f5ce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259" y="5843017"/>
            <a:ext cx="3904497" cy="74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194ca8f5ce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2244" y="1156369"/>
            <a:ext cx="3426225" cy="24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194ca8f5ce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3500" y="4168726"/>
            <a:ext cx="5323826" cy="12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194ca8f5ce_0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1722475"/>
            <a:ext cx="4398400" cy="2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194ca8f5ce_0_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5600" y="4900337"/>
            <a:ext cx="2890751" cy="15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97A7"/>
              </a:buClr>
              <a:buSzPts val="4400"/>
              <a:buFont typeface="Arial"/>
              <a:buNone/>
            </a:pPr>
            <a:r>
              <a:rPr lang="de-DE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Wir setzen uns ein für…</a:t>
            </a:r>
            <a:endParaRPr b="1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 sz="1600">
                <a:latin typeface="Arial"/>
                <a:ea typeface="Arial"/>
                <a:cs typeface="Arial"/>
                <a:sym typeface="Arial"/>
              </a:rPr>
              <a:t>unter Anderem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Die konsequente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Einbindung von Nachwuchsperspektiven </a:t>
            </a:r>
            <a:r>
              <a:rPr lang="de-DE" sz="2000">
                <a:latin typeface="Arial"/>
                <a:ea typeface="Arial"/>
                <a:cs typeface="Arial"/>
                <a:sym typeface="Arial"/>
              </a:rPr>
              <a:t>in Wissenschaft, Politik und Praxis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Eine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engere Zusammenarbeit zwischen staatlichen und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nichtstaatlichen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 Akteur*innen </a:t>
            </a:r>
            <a:r>
              <a:rPr lang="de-DE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 b="1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Weiterentwicklung, Modernisierung und Stärkung</a:t>
            </a:r>
            <a:r>
              <a:rPr lang="de-DE" sz="2000">
                <a:latin typeface="Arial"/>
                <a:ea typeface="Arial"/>
                <a:cs typeface="Arial"/>
                <a:sym typeface="Arial"/>
              </a:rPr>
              <a:t> des deutschen Public-Health-Systems</a:t>
            </a:r>
            <a:r>
              <a:rPr lang="de-DE" sz="2000" b="1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>
              <a:solidFill>
                <a:srgbClr val="3B9CA6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nachhaltige Stärkung des öffentlichen Gesundheitsdienstes (ÖGD)</a:t>
            </a:r>
            <a:endParaRPr sz="2000" b="1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aktive Förderung von Inter- und Transdisziplinarität in der öffentlichen Gesundheit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sz="2000">
                <a:latin typeface="Arial"/>
                <a:ea typeface="Arial"/>
                <a:cs typeface="Arial"/>
                <a:sym typeface="Arial"/>
              </a:rPr>
              <a:t>(…)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4"/>
          <p:cNvCxnSpPr/>
          <p:nvPr/>
        </p:nvCxnSpPr>
        <p:spPr>
          <a:xfrm>
            <a:off x="271244" y="1551253"/>
            <a:ext cx="1795300" cy="0"/>
          </a:xfrm>
          <a:prstGeom prst="straightConnector1">
            <a:avLst/>
          </a:prstGeom>
          <a:noFill/>
          <a:ln w="38100" cap="flat" cmpd="sng">
            <a:solidFill>
              <a:srgbClr val="0497A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259" y="5843017"/>
            <a:ext cx="3904497" cy="74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94ca8f5ce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97A7"/>
              </a:buClr>
              <a:buSzPts val="4400"/>
              <a:buFont typeface="Arial"/>
              <a:buNone/>
            </a:pPr>
            <a:r>
              <a:rPr lang="de-DE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…Und wie kann ich </a:t>
            </a:r>
            <a:r>
              <a:rPr lang="de-DE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mitgestalten</a:t>
            </a:r>
            <a:r>
              <a:rPr lang="de-DE" b="1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1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194ca8f5ce_0_22"/>
          <p:cNvSpPr txBox="1">
            <a:spLocks noGrp="1"/>
          </p:cNvSpPr>
          <p:nvPr>
            <p:ph type="body" idx="1"/>
          </p:nvPr>
        </p:nvSpPr>
        <p:spPr>
          <a:xfrm>
            <a:off x="838200" y="1551253"/>
            <a:ext cx="10515600" cy="4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Das NÖG versteht sich als </a:t>
            </a:r>
            <a:r>
              <a:rPr lang="de-DE" sz="1900" b="1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niederschwellige</a:t>
            </a: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 Plattform und </a:t>
            </a:r>
            <a:r>
              <a:rPr lang="de-DE" sz="1900" b="1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informelles</a:t>
            </a: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900" b="1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Mitmach-</a:t>
            </a: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Netzwerk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Das NÖG lebt durch die </a:t>
            </a:r>
            <a:r>
              <a:rPr lang="de-DE" sz="1900" b="1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Ideen, Visionen</a:t>
            </a: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 und das </a:t>
            </a:r>
            <a:r>
              <a:rPr lang="de-DE" sz="1900" b="1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 aus dem Netzwerk </a:t>
            </a:r>
            <a:r>
              <a:rPr lang="de-DE" sz="1900" b="1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! ! ! </a:t>
            </a:r>
            <a:endParaRPr sz="1900" b="1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de-DE" sz="1900" dirty="0">
                <a:latin typeface="Arial"/>
                <a:ea typeface="Arial"/>
                <a:cs typeface="Arial"/>
                <a:sym typeface="Arial"/>
              </a:rPr>
              <a:t>Hier ein paar Beispiele: 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g2194ca8f5ce_0_22"/>
          <p:cNvCxnSpPr/>
          <p:nvPr/>
        </p:nvCxnSpPr>
        <p:spPr>
          <a:xfrm>
            <a:off x="271244" y="1551253"/>
            <a:ext cx="1795200" cy="0"/>
          </a:xfrm>
          <a:prstGeom prst="straightConnector1">
            <a:avLst/>
          </a:prstGeom>
          <a:noFill/>
          <a:ln w="38100" cap="flat" cmpd="sng">
            <a:solidFill>
              <a:srgbClr val="0497A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g2194ca8f5ce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259" y="5843017"/>
            <a:ext cx="3904497" cy="74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194ca8f5ce_0_22"/>
          <p:cNvSpPr/>
          <p:nvPr/>
        </p:nvSpPr>
        <p:spPr>
          <a:xfrm>
            <a:off x="990000" y="3308025"/>
            <a:ext cx="1971600" cy="253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b="1">
                <a:solidFill>
                  <a:srgbClr val="3B9CA6"/>
                </a:solidFill>
              </a:rPr>
              <a:t>Projekte</a:t>
            </a:r>
            <a:endParaRPr sz="1400" b="1" i="0" u="none" strike="noStrike" cap="none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Mitarbeit </a:t>
            </a:r>
            <a:r>
              <a:rPr lang="de-DE" sz="1300"/>
              <a:t>bei</a:t>
            </a:r>
            <a:r>
              <a:rPr lang="de-DE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bestehenden </a:t>
            </a:r>
            <a:r>
              <a:rPr lang="de-DE" sz="1300"/>
              <a:t>Projekten</a:t>
            </a:r>
            <a:r>
              <a:rPr lang="de-DE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"/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Berufswege </a:t>
            </a:r>
            <a:endParaRPr sz="1050" b="0" i="1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NÖGxÖGD-Stammtisch</a:t>
            </a:r>
            <a:endParaRPr sz="1050" b="0" i="1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●"/>
            </a:pPr>
            <a:r>
              <a:rPr lang="de-DE" sz="1050" i="1">
                <a:highlight>
                  <a:srgbClr val="FFFFFF"/>
                </a:highlight>
              </a:rPr>
              <a:t>BIPAM</a:t>
            </a:r>
            <a:endParaRPr sz="1050" i="1">
              <a:highlight>
                <a:srgbClr val="FFFFFF"/>
              </a:highlight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de-DE" sz="1050" i="1">
                <a:highlight>
                  <a:srgbClr val="FFFFFF"/>
                </a:highlight>
              </a:rPr>
              <a:t>Youth 4 Health Network</a:t>
            </a:r>
            <a:endParaRPr sz="1050" i="1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050" b="0" i="1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3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Gründung </a:t>
            </a:r>
            <a:r>
              <a:rPr lang="de-DE" sz="1300">
                <a:highlight>
                  <a:srgbClr val="FFFFFF"/>
                </a:highlight>
              </a:rPr>
              <a:t>neuer Projektgruppen</a:t>
            </a:r>
            <a:r>
              <a:rPr lang="de-DE" sz="13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194ca8f5ce_0_22"/>
          <p:cNvSpPr/>
          <p:nvPr/>
        </p:nvSpPr>
        <p:spPr>
          <a:xfrm>
            <a:off x="7419375" y="3308025"/>
            <a:ext cx="1971600" cy="253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Mitarbeit im Koordinierungskreis (KK) </a:t>
            </a:r>
            <a:endParaRPr sz="1400" b="1" i="0" u="none" strike="noStrike" cap="none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Jährliche Neuwahlen im Sommer,  ca. 10 Mitglieder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Organisation der Aktivitäten des NÖG: NÖG-Treffen, Jahrestreffen, Kongresse, etc.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Strategien und Visionen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194ca8f5ce_0_22"/>
          <p:cNvSpPr/>
          <p:nvPr/>
        </p:nvSpPr>
        <p:spPr>
          <a:xfrm>
            <a:off x="3133125" y="3308025"/>
            <a:ext cx="1971600" cy="253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Themen </a:t>
            </a:r>
            <a:endParaRPr sz="1400" b="1" i="0" u="none" strike="noStrike" cap="none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Mitstreitende für </a:t>
            </a:r>
            <a:r>
              <a:rPr lang="de-DE" sz="1050" i="1">
                <a:solidFill>
                  <a:schemeClr val="dk1"/>
                </a:solidFill>
                <a:highlight>
                  <a:srgbClr val="FFFFFF"/>
                </a:highlight>
              </a:rPr>
              <a:t>neue</a:t>
            </a: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050" i="1">
                <a:solidFill>
                  <a:schemeClr val="dk1"/>
                </a:solidFill>
                <a:highlight>
                  <a:srgbClr val="FFFFFF"/>
                </a:highlight>
              </a:rPr>
              <a:t>Ideen</a:t>
            </a: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finden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Beteiligung bei Kongressen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Stellungnahmen zu aktuellen (politischen) Themen aus Nachwuchsperspektive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Diskussionen anregen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…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194ca8f5ce_0_22"/>
          <p:cNvSpPr/>
          <p:nvPr/>
        </p:nvSpPr>
        <p:spPr>
          <a:xfrm>
            <a:off x="5276250" y="3308025"/>
            <a:ext cx="1971600" cy="253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DER Mail-Verteiler  </a:t>
            </a:r>
            <a:endParaRPr sz="1400" b="1" i="0" u="none" strike="noStrike" cap="none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Unter Achtung der Regeln: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Stellenangebote streuen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Interessante Inhalte teilen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Auf Veranstaltungen aufmerksam machen 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6800" marR="0" lvl="0" indent="-117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●"/>
            </a:pPr>
            <a:r>
              <a:rPr lang="de-DE" sz="105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…</a:t>
            </a:r>
            <a:endParaRPr sz="1050" b="0" i="1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194ca8f5ce_0_22"/>
          <p:cNvSpPr/>
          <p:nvPr/>
        </p:nvSpPr>
        <p:spPr>
          <a:xfrm>
            <a:off x="9562500" y="3308025"/>
            <a:ext cx="1971600" cy="253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9C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Oder auch ganz anders…</a:t>
            </a:r>
            <a:endParaRPr sz="1400" b="1" i="0" u="none" strike="noStrike" cap="none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…meldet euch gerne jederzeit an</a:t>
            </a:r>
            <a:r>
              <a:rPr lang="de-DE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de-DE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de-DE" sz="1450" b="1" i="0" u="none" strike="noStrike" cap="none" dirty="0">
                <a:solidFill>
                  <a:srgbClr val="2231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200" b="1" i="0" u="none" strike="noStrike" cap="none" dirty="0">
                <a:solidFill>
                  <a:srgbClr val="3B9CA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sprecher@noeg.org </a:t>
            </a:r>
            <a:endParaRPr b="1" i="0" u="none" strike="noStrike" cap="none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3B9CA6"/>
                </a:solidFill>
                <a:latin typeface="Arial"/>
                <a:ea typeface="Arial"/>
                <a:cs typeface="Arial"/>
                <a:sym typeface="Arial"/>
              </a:rPr>
              <a:t>!!!</a:t>
            </a:r>
            <a:endParaRPr sz="1400" b="1" i="0" u="none" strike="noStrike" cap="none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B9C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2087" y="3910812"/>
            <a:ext cx="1429163" cy="1429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519332" y="5315173"/>
            <a:ext cx="5352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97A7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Mehr Informationen. Arbeits- und Lokalgruppen. Projekte. Kontakt.</a:t>
            </a:r>
            <a:endParaRPr sz="2400" b="0" i="0" u="none" strike="noStrike" cap="none">
              <a:solidFill>
                <a:srgbClr val="04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011750" y="4748750"/>
            <a:ext cx="484170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700" b="1" dirty="0">
                <a:solidFill>
                  <a:srgbClr val="0497A7"/>
                </a:solidFill>
              </a:rPr>
              <a:t>Veranstaltungen</a:t>
            </a:r>
            <a:r>
              <a:rPr lang="de-DE" sz="1700" b="1" i="0" u="none" strike="noStrike" cap="none" dirty="0">
                <a:solidFill>
                  <a:srgbClr val="0497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700" dirty="0">
                <a:solidFill>
                  <a:schemeClr val="dk1"/>
                </a:solidFill>
              </a:rPr>
              <a:t>Nächstes </a:t>
            </a:r>
            <a:r>
              <a:rPr lang="de-DE" sz="1700" b="1" dirty="0">
                <a:solidFill>
                  <a:schemeClr val="dk1"/>
                </a:solidFill>
              </a:rPr>
              <a:t>offenes NÖG-Treffen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700" dirty="0" smtClean="0">
                <a:solidFill>
                  <a:schemeClr val="dk1"/>
                </a:solidFill>
              </a:rPr>
              <a:t>[Datum einfügen]</a:t>
            </a:r>
            <a:endParaRPr sz="17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Jahrestreffen mit öffentlicher Panel-Diskussion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6"/>
          <p:cNvCxnSpPr/>
          <p:nvPr/>
        </p:nvCxnSpPr>
        <p:spPr>
          <a:xfrm flipH="1">
            <a:off x="6361276" y="3372279"/>
            <a:ext cx="1" cy="3037843"/>
          </a:xfrm>
          <a:prstGeom prst="straightConnector1">
            <a:avLst/>
          </a:prstGeom>
          <a:noFill/>
          <a:ln w="38100" cap="flat" cmpd="sng">
            <a:solidFill>
              <a:srgbClr val="0497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6"/>
          <p:cNvSpPr/>
          <p:nvPr/>
        </p:nvSpPr>
        <p:spPr>
          <a:xfrm>
            <a:off x="6594955" y="3699984"/>
            <a:ext cx="23423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E: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sprecher@noeg.org</a:t>
            </a:r>
            <a:b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W: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https://noeg.org</a:t>
            </a:r>
            <a:b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@noeg_nachwuchs 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9850" y="624825"/>
            <a:ext cx="1951850" cy="254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8250" y="532900"/>
            <a:ext cx="1951850" cy="254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825" y="423750"/>
            <a:ext cx="1951850" cy="254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6526" y="322725"/>
            <a:ext cx="1951851" cy="25417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8025" y="242000"/>
            <a:ext cx="4450122" cy="44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Breitbild</PresentationFormat>
  <Paragraphs>81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PowerPoint-Präsentation</vt:lpstr>
      <vt:lpstr>Wir fördern…</vt:lpstr>
      <vt:lpstr>Wir fördern…</vt:lpstr>
      <vt:lpstr>Wir setzen uns ein für…</vt:lpstr>
      <vt:lpstr>…Und wie kann ich mitgestalten?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Drees</dc:creator>
  <cp:lastModifiedBy>Jennifer Becker</cp:lastModifiedBy>
  <cp:revision>2</cp:revision>
  <dcterms:created xsi:type="dcterms:W3CDTF">2019-02-03T12:13:35Z</dcterms:created>
  <dcterms:modified xsi:type="dcterms:W3CDTF">2024-03-08T13:56:53Z</dcterms:modified>
</cp:coreProperties>
</file>